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8" r:id="rId3"/>
    <p:sldId id="260" r:id="rId4"/>
    <p:sldId id="261" r:id="rId5"/>
    <p:sldId id="262" r:id="rId6"/>
    <p:sldId id="259" r:id="rId7"/>
    <p:sldId id="263" r:id="rId8"/>
    <p:sldId id="276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7" r:id="rId17"/>
    <p:sldId id="273" r:id="rId18"/>
    <p:sldId id="278" r:id="rId19"/>
  </p:sldIdLst>
  <p:sldSz cx="9144000" cy="6858000" type="screen4x3"/>
  <p:notesSz cx="6858000" cy="9144000"/>
  <p:custDataLst>
    <p:tags r:id="rId20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974" y="-4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6DD44B-6850-414F-88CD-EF0D34AE8D3D}" type="datetimeFigureOut">
              <a:rPr lang="ru-RU" smtClean="0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4ED9FCDD-7B86-4720-BBDF-3B99B13D2F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894" y="5157192"/>
            <a:ext cx="1862137" cy="18621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F41B85-232E-4A7B-9252-1D97C2FA5581}" type="datetimeFigureOut">
              <a:rPr lang="ru-RU" smtClean="0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6FC421F2-D47A-4AED-A314-18735FED2F2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79512" y="188640"/>
            <a:ext cx="8784976" cy="648838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3AD660-9249-4EB1-BEA9-6B6A654CDD92}" type="datetimeFigureOut">
              <a:rPr lang="ru-RU" smtClean="0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792A39-B451-4317-8ABA-E4C7F00FF12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66E44E-C40D-4370-A97F-A02AA84376CA}" type="datetimeFigureOut">
              <a:rPr lang="ru-RU" smtClean="0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D60CA1-30F8-46C4-97E3-C1907B82EEC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7E6788-F61E-44D7-AE26-DEA0E0652A64}" type="datetimeFigureOut">
              <a:rPr lang="ru-RU" smtClean="0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pPr>
              <a:defRPr/>
            </a:pPr>
            <a:fld id="{0D2D21A0-FB70-48D9-81F4-8C5D6DEE881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85B111-EC2A-48BD-A6DE-EA71B9CCDFB4}" type="datetimeFigureOut">
              <a:rPr lang="ru-RU" smtClean="0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12D7C3-1806-44CC-BC0C-E1766E464D4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2E62B3C-24A7-4906-BF7E-9B8FC3F4D801}" type="datetimeFigureOut">
              <a:rPr lang="ru-RU" smtClean="0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29C511-9508-4190-A5CB-7C40646E34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BF98BA-22FE-4C5D-A9FD-4A3D3A50E5A5}" type="datetimeFigureOut">
              <a:rPr lang="ru-RU" smtClean="0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FB7B82-4DB2-4493-9FB4-4B047C10D00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769A8D-9A70-4F33-8571-BE19775B4891}" type="datetimeFigureOut">
              <a:rPr lang="ru-RU" smtClean="0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A7778E-F388-4C97-99DE-824865C7771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AD8503-F3BE-414A-A947-0DB6355A521B}" type="datetimeFigureOut">
              <a:rPr lang="ru-RU" smtClean="0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2EC5CF-C41E-4AC7-AB8B-51D8DC1FD56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3DC14B-8FED-42D2-BE9B-455653C8F752}" type="datetimeFigureOut">
              <a:rPr lang="ru-RU" smtClean="0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AF7472-9013-4D43-89E0-9CD239544C9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3C010BE9-580D-4A5F-AACB-A57A30605153}" type="datetimeFigureOut">
              <a:rPr lang="ru-RU" smtClean="0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20D43094-06FC-4819-BC25-B46334A992C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png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403648" y="1052513"/>
            <a:ext cx="6368752" cy="2520503"/>
          </a:xfrm>
        </p:spPr>
        <p:txBody>
          <a:bodyPr/>
          <a:lstStyle/>
          <a:p>
            <a:r>
              <a:rPr lang="ru-RU" sz="5400" b="1" dirty="0" smtClean="0">
                <a:solidFill>
                  <a:srgbClr val="00B050"/>
                </a:solidFill>
              </a:rPr>
              <a:t>Урок математики</a:t>
            </a:r>
            <a:br>
              <a:rPr lang="ru-RU" sz="5400" b="1" dirty="0" smtClean="0">
                <a:solidFill>
                  <a:srgbClr val="00B050"/>
                </a:solidFill>
              </a:rPr>
            </a:br>
            <a:r>
              <a:rPr lang="ru-RU" sz="5400" b="1" dirty="0" smtClean="0">
                <a:solidFill>
                  <a:srgbClr val="00B050"/>
                </a:solidFill>
              </a:rPr>
              <a:t> в 6 классе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64088" y="5704505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Оберст</a:t>
            </a:r>
            <a:r>
              <a:rPr lang="ru-RU" dirty="0" smtClean="0"/>
              <a:t> Н.В., учитель математики </a:t>
            </a:r>
          </a:p>
          <a:p>
            <a:r>
              <a:rPr lang="ru-RU" dirty="0" smtClean="0"/>
              <a:t>МБОУ «Акбулакская СОШ № 3»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6776795"/>
              </p:ext>
            </p:extLst>
          </p:nvPr>
        </p:nvGraphicFramePr>
        <p:xfrm>
          <a:off x="4521200" y="3333750"/>
          <a:ext cx="1016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9" name="Формула" r:id="rId3" imgW="101520" imgH="190440" progId="Equation.3">
                  <p:embed/>
                </p:oleObj>
              </mc:Choice>
              <mc:Fallback>
                <p:oleObj name="Формула" r:id="rId3" imgW="101520" imgH="190440" progId="Equation.3">
                  <p:embed/>
                  <p:pic>
                    <p:nvPicPr>
                      <p:cNvPr id="0" name="Picture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1200" y="3333750"/>
                        <a:ext cx="101600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 idx="4294967295"/>
          </p:nvPr>
        </p:nvSpPr>
        <p:spPr>
          <a:xfrm>
            <a:off x="683568" y="404813"/>
            <a:ext cx="6693545" cy="1007963"/>
          </a:xfrm>
        </p:spPr>
        <p:txBody>
          <a:bodyPr/>
          <a:lstStyle/>
          <a:p>
            <a:r>
              <a:rPr lang="ru-RU" dirty="0" smtClean="0">
                <a:latin typeface="Monotype Corsiva" pitchFamily="66" charset="0"/>
              </a:rPr>
              <a:t>       </a:t>
            </a:r>
            <a:r>
              <a:rPr lang="ru-RU" b="1" dirty="0" smtClean="0">
                <a:latin typeface="Monotype Corsiva" pitchFamily="66" charset="0"/>
              </a:rPr>
              <a:t>Проверочная работа</a:t>
            </a:r>
            <a:endParaRPr lang="ru-RU" b="1" dirty="0">
              <a:latin typeface="Monotype Corsiva" pitchFamily="66" charset="0"/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idx="4294967295"/>
          </p:nvPr>
        </p:nvSpPr>
        <p:spPr>
          <a:xfrm>
            <a:off x="0" y="1196975"/>
            <a:ext cx="7521575" cy="1655763"/>
          </a:xfrm>
        </p:spPr>
        <p:txBody>
          <a:bodyPr/>
          <a:lstStyle/>
          <a:p>
            <a:pPr>
              <a:buNone/>
            </a:pPr>
            <a:r>
              <a:rPr lang="ru-RU" i="1" dirty="0" smtClean="0">
                <a:solidFill>
                  <a:schemeClr val="tx1"/>
                </a:solidFill>
              </a:rPr>
              <a:t>           НАЙДИТЕ ЗНАЧЕНИЕ КАЖДОГО   БУКВЕННОГО ВЫРАЖЕНИЯ, ПРИ УКАЗАННОМ ЗНАЧЕНИИ Х</a:t>
            </a:r>
            <a:endParaRPr lang="ru-RU" i="1" dirty="0">
              <a:solidFill>
                <a:schemeClr val="tx1"/>
              </a:solidFill>
            </a:endParaRPr>
          </a:p>
        </p:txBody>
      </p:sp>
      <p:pic>
        <p:nvPicPr>
          <p:cNvPr id="1073" name="Picture 4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5" y="2852936"/>
            <a:ext cx="7760229" cy="2855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5404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Решите задачи (устно)</a:t>
            </a:r>
            <a:endParaRPr lang="ru-RU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40768"/>
            <a:ext cx="8640960" cy="5400600"/>
          </a:xfrm>
        </p:spPr>
        <p:txBody>
          <a:bodyPr/>
          <a:lstStyle/>
          <a:p>
            <a:pPr marL="514350" indent="-514350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Турист прошел 15 км со скоростью 5 км/ч. Сколько времени турист был в пути?</a:t>
            </a:r>
          </a:p>
          <a:p>
            <a:pPr marL="0" indent="0" algn="r">
              <a:buNone/>
            </a:pP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 км : 5 км/ч = 3 часа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Скорость автомобиля 70 км/ч. Какое расстояние пройдет автомобиль за 4 часа?</a:t>
            </a:r>
          </a:p>
          <a:p>
            <a:pPr marL="0" indent="0" algn="r">
              <a:buNone/>
            </a:pP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70 км/ч ∙ 4 часа = 280 км</a:t>
            </a:r>
          </a:p>
          <a:p>
            <a:pPr marL="514350" indent="-514350">
              <a:buFont typeface="+mj-lt"/>
              <a:buAutoNum type="arabicParenR" startAt="3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Моторная лодка прошла расстояние 50 км за 2 часа. Найдите скорость моторной лодки.</a:t>
            </a:r>
          </a:p>
          <a:p>
            <a:pPr marL="0" indent="0" algn="ctr">
              <a:buNone/>
            </a:pP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50 км : 2 часа = 25 км/ч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253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sz="48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какими величинами задачи мы решали?</a:t>
            </a:r>
          </a:p>
          <a:p>
            <a:pPr>
              <a:buFont typeface="Wingdings" pitchFamily="2" charset="2"/>
              <a:buChar char="ü"/>
            </a:pPr>
            <a:r>
              <a:rPr lang="ru-RU" sz="48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Сформулируйте правила, которые использовали для решения задач.</a:t>
            </a:r>
            <a:endParaRPr lang="ru-RU" sz="4800" b="1" i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515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Расстояние в математике обозначают латинской буквой –  </a:t>
            </a:r>
            <a:r>
              <a:rPr lang="en-US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скорость – буквой </a:t>
            </a:r>
            <a:r>
              <a:rPr lang="en-US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ремя – буквой </a:t>
            </a:r>
            <a:r>
              <a:rPr lang="en-US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Правило нахождения пути по скорости и времени движения в буквенном виде:</a:t>
            </a:r>
          </a:p>
          <a:p>
            <a:pPr marL="0" indent="0" algn="ctr">
              <a:buNone/>
            </a:pPr>
            <a:r>
              <a:rPr lang="en-US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 = v ∙ t</a:t>
            </a:r>
          </a:p>
          <a:p>
            <a:pPr marL="0" indent="0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Это равенство называется 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формулой пути.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660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547664" y="1700808"/>
            <a:ext cx="5936704" cy="2736527"/>
          </a:xfrm>
        </p:spPr>
        <p:txBody>
          <a:bodyPr/>
          <a:lstStyle/>
          <a:p>
            <a:r>
              <a:rPr lang="ru-RU" sz="5400" b="1" dirty="0" smtClean="0">
                <a:solidFill>
                  <a:srgbClr val="00B050"/>
                </a:solidFill>
              </a:rPr>
              <a:t>   Тема урока</a:t>
            </a:r>
            <a:br>
              <a:rPr lang="ru-RU" sz="5400" b="1" dirty="0" smtClean="0">
                <a:solidFill>
                  <a:srgbClr val="00B050"/>
                </a:solidFill>
              </a:rPr>
            </a:br>
            <a:r>
              <a:rPr lang="ru-RU" sz="5400" b="1" dirty="0" smtClean="0">
                <a:solidFill>
                  <a:srgbClr val="00B050"/>
                </a:solidFill>
              </a:rPr>
              <a:t>«Формулы»</a:t>
            </a:r>
          </a:p>
        </p:txBody>
      </p:sp>
    </p:spTree>
    <p:extLst>
      <p:ext uri="{BB962C8B-B14F-4D97-AF65-F5344CB8AC3E}">
        <p14:creationId xmlns:p14="http://schemas.microsoft.com/office/powerpoint/2010/main" val="328504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r>
              <a:rPr lang="ru-RU" sz="6000" i="1" dirty="0" smtClean="0">
                <a:latin typeface="Times New Roman" pitchFamily="18" charset="0"/>
                <a:cs typeface="Times New Roman" pitchFamily="18" charset="0"/>
              </a:rPr>
              <a:t>Запись какого-нибудь правила с помощью букв называется</a:t>
            </a:r>
          </a:p>
          <a:p>
            <a:pPr marL="0" indent="0" algn="ctr"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формулой.</a:t>
            </a:r>
            <a:endParaRPr lang="ru-RU" sz="6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403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138" y="908720"/>
            <a:ext cx="8886358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6120680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Задача № 1.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 какой скоростью должен идти человек, чтобы пройти 24 км за 4 ч?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Решение: 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Заменим в формуле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 = v ∙ </a:t>
            </a:r>
            <a:r>
              <a:rPr lang="en-US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буквы </a:t>
            </a:r>
            <a:r>
              <a:rPr lang="en-US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их значениями: </a:t>
            </a:r>
            <a:r>
              <a:rPr lang="en-US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 = 24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км, </a:t>
            </a:r>
            <a:r>
              <a:rPr lang="en-US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 = 4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ч.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Получим уравнение: 24 = </a:t>
            </a:r>
            <a:r>
              <a:rPr lang="en-US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 ∙ 4 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 ∙ 4 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= 24,</a:t>
            </a:r>
          </a:p>
          <a:p>
            <a:pPr marL="0" indent="0" algn="ctr">
              <a:buNone/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= 24 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4;</a:t>
            </a:r>
          </a:p>
          <a:p>
            <a:pPr marL="0" indent="0" algn="ctr">
              <a:buNone/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= 6 км/ч </a:t>
            </a:r>
          </a:p>
          <a:p>
            <a:pPr marL="0" indent="0">
              <a:buNone/>
            </a:pPr>
            <a:r>
              <a:rPr lang="ru-RU" b="1" i="1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человек должен идти со </a:t>
            </a:r>
          </a:p>
          <a:p>
            <a:pPr marL="0" indent="0" algn="ctr">
              <a:buNone/>
            </a:pP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скоростью 6 км/ч</a:t>
            </a:r>
          </a:p>
          <a:p>
            <a:pPr marL="0" indent="0">
              <a:buNone/>
            </a:pPr>
            <a:endParaRPr lang="en-US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26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04664"/>
            <a:ext cx="8435280" cy="5904656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Задача № 2.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Найдите по формуле пути значения скорости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если:</a:t>
            </a:r>
          </a:p>
          <a:p>
            <a:pPr marL="0" indent="0">
              <a:buNone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t = 12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ч,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s = 240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км; 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Проверь себя: 240 = </a:t>
            </a:r>
            <a:r>
              <a:rPr lang="en-US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 ∙12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en-US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 ∙12 = 240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0" indent="0" algn="ctr">
              <a:buNone/>
            </a:pPr>
            <a:r>
              <a:rPr lang="en-US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= 240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12;</a:t>
            </a:r>
          </a:p>
          <a:p>
            <a:pPr marL="0" indent="0" algn="ctr">
              <a:buNone/>
            </a:pPr>
            <a:r>
              <a:rPr lang="en-US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 =  20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км/ч</a:t>
            </a:r>
            <a:endParaRPr lang="ru-RU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t = 5 c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s = 15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м.</a:t>
            </a:r>
          </a:p>
          <a:p>
            <a:pPr marL="0" indent="0">
              <a:buNone/>
            </a:pP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Проверь себя: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15 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en-US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∙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en-US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en-US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∙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15, </a:t>
            </a:r>
            <a:endParaRPr lang="ru-RU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 =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en-US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5;</a:t>
            </a:r>
            <a:endParaRPr lang="ru-RU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 = 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м/с</a:t>
            </a:r>
            <a:endParaRPr lang="ru-RU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0917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4"/>
            <a:ext cx="8363272" cy="5976664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Задача № 3.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Найдите по формуле пути значение времени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если:</a:t>
            </a:r>
          </a:p>
          <a:p>
            <a:pPr marL="0" indent="0">
              <a:buNone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s = 64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км,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v = 8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км/с;</a:t>
            </a:r>
          </a:p>
          <a:p>
            <a:pPr marL="0" indent="0">
              <a:buNone/>
            </a:pP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Проверь себя: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64 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∙ t 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или 8</a:t>
            </a:r>
            <a:r>
              <a:rPr lang="en-US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∙ t </a:t>
            </a:r>
            <a:r>
              <a:rPr lang="en-US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64, </a:t>
            </a:r>
            <a:endParaRPr lang="ru-RU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en-US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64</a:t>
            </a:r>
            <a:r>
              <a:rPr lang="en-US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8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en-US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= 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 с</a:t>
            </a:r>
            <a:endParaRPr lang="ru-RU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s =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132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км,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v =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км/ч</a:t>
            </a:r>
          </a:p>
          <a:p>
            <a:pPr marL="0" indent="0">
              <a:buNone/>
            </a:pP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Проверь себя: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132 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∙ t 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∙ t =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132, </a:t>
            </a:r>
            <a:endParaRPr lang="ru-RU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 =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132</a:t>
            </a:r>
            <a:r>
              <a:rPr lang="en-US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12;</a:t>
            </a:r>
            <a:endParaRPr lang="ru-RU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 = 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11 ч</a:t>
            </a:r>
            <a:endParaRPr lang="ru-RU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6834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264696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Задача № 4.1.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Запишите формулу для вычисления периметра прямоугольника, если буквами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и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b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обозначены длины сторон прямоугольника, а буквой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его периметр. </a:t>
            </a:r>
          </a:p>
          <a:p>
            <a:pPr marL="0" indent="0"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Вычислите по этой формуле:</a:t>
            </a:r>
          </a:p>
          <a:p>
            <a:pPr marL="0" indent="0"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периметр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прямоугольника, если его стороны</a:t>
            </a:r>
          </a:p>
          <a:p>
            <a:pPr marL="0" indent="0"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a = 4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дм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b = 3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дм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Проверь себя: Формула для вычисления периметра прямоугольника </a:t>
            </a:r>
            <a:r>
              <a:rPr lang="en-US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 = 2 ∙ (a + b)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где </a:t>
            </a:r>
            <a:r>
              <a:rPr lang="en-US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a, b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 длины сторон прямоугольника.</a:t>
            </a:r>
          </a:p>
          <a:p>
            <a:pPr marL="0" indent="0" algn="ctr">
              <a:buNone/>
            </a:pPr>
            <a:r>
              <a:rPr lang="en-US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 = 2∙(4 + 3) = 2</a:t>
            </a:r>
            <a:r>
              <a:rPr lang="en-US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∙7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14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дм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22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08712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Задача №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4.2.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Запишите формулу для вычисления периметра прямоугольника, если буквами 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и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b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обозначены длины сторон прямоугольника, а буквой 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его периметр. </a:t>
            </a:r>
          </a:p>
          <a:p>
            <a:pPr marL="0" indent="0">
              <a:buNone/>
            </a:pP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Вычислите по этой формуле:</a:t>
            </a:r>
          </a:p>
          <a:p>
            <a:pPr marL="0" indent="0"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сторону прямоугольника, если его периметр равен 30 см, а другая сторона – 7 см.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Проверь себя: Формула для вычисления периметра прямоугольника </a:t>
            </a:r>
            <a:r>
              <a:rPr lang="en-US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 = 2 ∙ (a + b)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где </a:t>
            </a:r>
            <a:r>
              <a:rPr lang="en-US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a, b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 длины сторон прямоугольника.</a:t>
            </a:r>
          </a:p>
          <a:p>
            <a:pPr marL="0" indent="0" algn="ctr">
              <a:buNone/>
            </a:pP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30 </a:t>
            </a:r>
            <a:r>
              <a:rPr lang="en-US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2∙</a:t>
            </a:r>
            <a:r>
              <a:rPr lang="en-US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(a </a:t>
            </a:r>
            <a:r>
              <a:rPr lang="en-US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7)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en-US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2∙(a + 7)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= 30,</a:t>
            </a:r>
          </a:p>
          <a:p>
            <a:pPr marL="0" indent="0" algn="ctr">
              <a:buNone/>
            </a:pPr>
            <a:r>
              <a:rPr lang="en-US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= 30:2,</a:t>
            </a:r>
          </a:p>
          <a:p>
            <a:pPr marL="0" indent="0" algn="ctr">
              <a:buNone/>
            </a:pPr>
            <a:r>
              <a:rPr lang="en-US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= 15,</a:t>
            </a:r>
          </a:p>
          <a:p>
            <a:pPr marL="0" indent="0" algn="ctr">
              <a:buNone/>
            </a:pPr>
            <a:r>
              <a:rPr lang="en-US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= 15 – 7,</a:t>
            </a:r>
          </a:p>
          <a:p>
            <a:pPr marL="0" indent="0" algn="ctr">
              <a:buNone/>
            </a:pPr>
            <a:r>
              <a:rPr lang="en-US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= 8 см </a:t>
            </a:r>
          </a:p>
          <a:p>
            <a:pPr marL="0" indent="0" algn="ctr">
              <a:buNone/>
            </a:pP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0329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Задача №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Запишите формулу для вычисления периметра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квадрата, сторона которого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Вычислите по этой формуле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) периметр квадрата со стороной 9 см; </a:t>
            </a:r>
          </a:p>
          <a:p>
            <a:pPr marL="0" indent="0">
              <a:buNone/>
            </a:pPr>
            <a:r>
              <a:rPr 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Проверь себя: Формула для вычисления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периметра квадрата </a:t>
            </a:r>
            <a:r>
              <a:rPr lang="en-US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 =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∙a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en-US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– длина его стороны.</a:t>
            </a:r>
          </a:p>
          <a:p>
            <a:pPr marL="0" indent="0" algn="ctr">
              <a:buNone/>
            </a:pPr>
            <a:r>
              <a:rPr lang="en-US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 = </a:t>
            </a:r>
            <a:r>
              <a:rPr 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∙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9 = 36 см.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) сторону квадрата, периметр которого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равен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64 м.</a:t>
            </a:r>
          </a:p>
          <a:p>
            <a:pPr marL="0" indent="0">
              <a:buNone/>
            </a:pPr>
            <a:r>
              <a:rPr 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Проверь себя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64 = </a:t>
            </a:r>
            <a:r>
              <a:rPr 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∙</a:t>
            </a:r>
            <a:r>
              <a:rPr lang="en-US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∙</a:t>
            </a:r>
            <a:r>
              <a:rPr lang="en-US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= 64,</a:t>
            </a:r>
          </a:p>
          <a:p>
            <a:pPr marL="0" indent="0" algn="ctr">
              <a:buNone/>
            </a:pPr>
            <a:r>
              <a:rPr lang="en-US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 = 64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4,</a:t>
            </a:r>
          </a:p>
          <a:p>
            <a:pPr marL="0" indent="0" algn="ctr">
              <a:buNone/>
            </a:pPr>
            <a:r>
              <a:rPr lang="en-US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 = 16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см.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8799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Задача № 6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Запишите в виде формулы правило нахождения делимого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по делителю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b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неполному частному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и остатку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r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По этой формуле найдите делимое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если неполное частное равно 15, делитель – 7 и остаток – 4.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Проверь себя: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формула нахождения делимого</a:t>
            </a:r>
          </a:p>
          <a:p>
            <a:pPr marL="0" indent="0" algn="ctr"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 = </a:t>
            </a:r>
            <a:r>
              <a:rPr lang="en-US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bq</a:t>
            </a:r>
            <a:r>
              <a:rPr lang="en-US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+ r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en-US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= 15, b = 7, r = 4, </a:t>
            </a:r>
            <a:endParaRPr lang="ru-RU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7∙15 </a:t>
            </a:r>
            <a:r>
              <a:rPr lang="en-US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 = 105 + 4 = 109</a:t>
            </a:r>
            <a:endParaRPr lang="en-US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b="1" dirty="0" smtClean="0"/>
              <a:t> </a:t>
            </a:r>
            <a:r>
              <a:rPr lang="ru-RU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219388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686800" cy="841375"/>
          </a:xfrm>
        </p:spPr>
        <p:txBody>
          <a:bodyPr>
            <a:normAutofit/>
          </a:bodyPr>
          <a:lstStyle/>
          <a:p>
            <a:r>
              <a:rPr lang="ru-RU" sz="4000" dirty="0" smtClean="0"/>
              <a:t>               </a:t>
            </a:r>
            <a:r>
              <a:rPr lang="ru-RU" sz="4000" b="1" dirty="0" smtClean="0">
                <a:latin typeface="Monotype Corsiva" pitchFamily="66" charset="0"/>
              </a:rPr>
              <a:t>Итоги урока</a:t>
            </a:r>
            <a:endParaRPr lang="ru-RU" sz="4000" b="1" dirty="0">
              <a:latin typeface="Monotype Corsiva" pitchFamily="66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539552" y="1988840"/>
            <a:ext cx="799288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95300" algn="l"/>
              </a:tabLst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Что такое формула?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95300" algn="l"/>
              </a:tabLst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Как найти площадь прямоугольника?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95300" algn="l"/>
              </a:tabLst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Какие фигуры называются равными?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95300" algn="l"/>
              </a:tabLst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Могут ли равные фигуры иметь различные площади? А периметры?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95300" algn="l"/>
              </a:tabLst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Как найти площадь всей фигуры, зная площади всех её частей?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</p:spPr>
        <p:txBody>
          <a:bodyPr/>
          <a:lstStyle/>
          <a:p>
            <a:pPr marL="0" indent="0" algn="ctr">
              <a:buNone/>
            </a:pPr>
            <a:r>
              <a:rPr lang="ru-RU" sz="6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Домашняя работа:</a:t>
            </a:r>
          </a:p>
          <a:p>
            <a:pPr marL="0" indent="0" algn="ctr">
              <a:buNone/>
            </a:pPr>
            <a:r>
              <a:rPr lang="ru-RU" sz="6600" dirty="0" smtClean="0"/>
              <a:t> </a:t>
            </a:r>
            <a:r>
              <a:rPr lang="ru-RU" sz="6600" b="1" dirty="0" smtClean="0">
                <a:solidFill>
                  <a:schemeClr val="accent2"/>
                </a:solidFill>
              </a:rPr>
              <a:t>п. 1. </a:t>
            </a:r>
            <a:r>
              <a:rPr lang="ru-RU" sz="6600" b="1" dirty="0" err="1" smtClean="0">
                <a:solidFill>
                  <a:schemeClr val="accent2"/>
                </a:solidFill>
              </a:rPr>
              <a:t>Стр</a:t>
            </a:r>
            <a:r>
              <a:rPr lang="ru-RU" sz="6600" b="1" dirty="0" smtClean="0">
                <a:solidFill>
                  <a:schemeClr val="accent2"/>
                </a:solidFill>
              </a:rPr>
              <a:t> 127-129. №663(</a:t>
            </a:r>
            <a:r>
              <a:rPr lang="ru-RU" sz="6600" b="1" dirty="0" err="1" smtClean="0">
                <a:solidFill>
                  <a:schemeClr val="accent2"/>
                </a:solidFill>
              </a:rPr>
              <a:t>а,б</a:t>
            </a:r>
            <a:r>
              <a:rPr lang="ru-RU" sz="6600" b="1" dirty="0" smtClean="0">
                <a:solidFill>
                  <a:schemeClr val="accent2"/>
                </a:solidFill>
              </a:rPr>
              <a:t>), №665 (</a:t>
            </a:r>
            <a:r>
              <a:rPr lang="ru-RU" sz="6600" b="1" dirty="0" err="1" smtClean="0">
                <a:solidFill>
                  <a:schemeClr val="accent2"/>
                </a:solidFill>
              </a:rPr>
              <a:t>а,б,в</a:t>
            </a:r>
            <a:r>
              <a:rPr lang="ru-RU" sz="6600" b="1" dirty="0" smtClean="0">
                <a:solidFill>
                  <a:schemeClr val="accent2"/>
                </a:solidFill>
              </a:rPr>
              <a:t>), №668</a:t>
            </a:r>
            <a:endParaRPr lang="ru-RU" sz="6600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732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>
                <a:latin typeface="Monotype Corsiva" pitchFamily="66" charset="0"/>
              </a:rPr>
              <a:t>                </a:t>
            </a:r>
            <a:r>
              <a:rPr lang="ru-RU" sz="4400" b="1" dirty="0" smtClean="0">
                <a:solidFill>
                  <a:srgbClr val="FF0000"/>
                </a:solidFill>
                <a:latin typeface="Monotype Corsiva" pitchFamily="66" charset="0"/>
              </a:rPr>
              <a:t>Рефлексия</a:t>
            </a:r>
            <a:endParaRPr lang="ru-RU" sz="44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               Я узнал…..</a:t>
            </a:r>
          </a:p>
          <a:p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                 Я научился….</a:t>
            </a:r>
          </a:p>
          <a:p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                  Мне понравилось..</a:t>
            </a:r>
          </a:p>
          <a:p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                                 Я затруднялся..</a:t>
            </a:r>
          </a:p>
          <a:p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                                               Моё настроение…</a:t>
            </a:r>
          </a:p>
          <a:p>
            <a:pPr>
              <a:buNone/>
            </a:pPr>
            <a:endParaRPr lang="ru-RU" dirty="0">
              <a:latin typeface="Monotype Corsiva" pitchFamily="66" charset="0"/>
            </a:endParaRPr>
          </a:p>
        </p:txBody>
      </p:sp>
      <p:pic>
        <p:nvPicPr>
          <p:cNvPr id="49154" name="Picture 2" descr="C:\Users\Надежда\Desktop\Рисунок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908720"/>
            <a:ext cx="2078037" cy="1712913"/>
          </a:xfrm>
          <a:prstGeom prst="rect">
            <a:avLst/>
          </a:prstGeom>
          <a:noFill/>
        </p:spPr>
      </p:pic>
      <p:pic>
        <p:nvPicPr>
          <p:cNvPr id="49156" name="Picture 4" descr="C:\Users\Надежда\Desktop\Рисунок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149080"/>
            <a:ext cx="2071687" cy="1987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83a1b692d88cf15b151893e2f43bd68e62573b7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346</TotalTime>
  <Words>906</Words>
  <Application>Microsoft Office PowerPoint</Application>
  <PresentationFormat>Экран (4:3)</PresentationFormat>
  <Paragraphs>95</Paragraphs>
  <Slides>18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Трек</vt:lpstr>
      <vt:lpstr>Формула</vt:lpstr>
      <vt:lpstr>Урок математики  в 6 классе</vt:lpstr>
      <vt:lpstr>       Проверочная работа</vt:lpstr>
      <vt:lpstr>Решите задачи (устно)</vt:lpstr>
      <vt:lpstr>Презентация PowerPoint</vt:lpstr>
      <vt:lpstr>Презентация PowerPoint</vt:lpstr>
      <vt:lpstr>   Тема урока «Формулы»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Итоги урока</vt:lpstr>
      <vt:lpstr>Презентация PowerPoint</vt:lpstr>
      <vt:lpstr>                Рефлексия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Математика 5</dc:title>
  <dc:creator>Ольга Михайловна</dc:creator>
  <cp:lastModifiedBy>user</cp:lastModifiedBy>
  <cp:revision>38</cp:revision>
  <dcterms:created xsi:type="dcterms:W3CDTF">2014-11-14T20:11:12Z</dcterms:created>
  <dcterms:modified xsi:type="dcterms:W3CDTF">2017-06-21T10:45:20Z</dcterms:modified>
</cp:coreProperties>
</file>